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5"/>
  </p:notesMasterIdLst>
  <p:sldIdLst>
    <p:sldId id="306" r:id="rId5"/>
    <p:sldId id="307" r:id="rId6"/>
    <p:sldId id="308" r:id="rId7"/>
    <p:sldId id="314" r:id="rId8"/>
    <p:sldId id="309" r:id="rId9"/>
    <p:sldId id="315" r:id="rId10"/>
    <p:sldId id="316" r:id="rId11"/>
    <p:sldId id="317" r:id="rId12"/>
    <p:sldId id="318" r:id="rId13"/>
    <p:sldId id="319" r:id="rId14"/>
    <p:sldId id="320" r:id="rId15"/>
    <p:sldId id="321" r:id="rId16"/>
    <p:sldId id="294" r:id="rId17"/>
    <p:sldId id="322" r:id="rId18"/>
    <p:sldId id="323" r:id="rId19"/>
    <p:sldId id="326" r:id="rId20"/>
    <p:sldId id="324" r:id="rId21"/>
    <p:sldId id="325" r:id="rId22"/>
    <p:sldId id="313"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F955A-BEE1-4F80-B7AE-4EAA76C8F2DD}" v="4" dt="2023-06-07T14:51:42.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79925" autoAdjust="0"/>
  </p:normalViewPr>
  <p:slideViewPr>
    <p:cSldViewPr snapToGrid="0">
      <p:cViewPr varScale="1">
        <p:scale>
          <a:sx n="76" d="100"/>
          <a:sy n="76" d="100"/>
        </p:scale>
        <p:origin x="108" y="12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Cord, Stephen" userId="0b2dcabb-2731-4a77-9fa3-6f930043e368" providerId="ADAL" clId="{DA2F955A-BEE1-4F80-B7AE-4EAA76C8F2DD}"/>
    <pc:docChg chg="custSel modSld">
      <pc:chgData name="McCord, Stephen" userId="0b2dcabb-2731-4a77-9fa3-6f930043e368" providerId="ADAL" clId="{DA2F955A-BEE1-4F80-B7AE-4EAA76C8F2DD}" dt="2023-06-07T14:50:12.926" v="0" actId="27636"/>
      <pc:docMkLst>
        <pc:docMk/>
      </pc:docMkLst>
      <pc:sldChg chg="modSp mod">
        <pc:chgData name="McCord, Stephen" userId="0b2dcabb-2731-4a77-9fa3-6f930043e368" providerId="ADAL" clId="{DA2F955A-BEE1-4F80-B7AE-4EAA76C8F2DD}" dt="2023-06-07T14:50:12.926" v="0" actId="27636"/>
        <pc:sldMkLst>
          <pc:docMk/>
          <pc:sldMk cId="114769864" sldId="306"/>
        </pc:sldMkLst>
        <pc:spChg chg="mod">
          <ac:chgData name="McCord, Stephen" userId="0b2dcabb-2731-4a77-9fa3-6f930043e368" providerId="ADAL" clId="{DA2F955A-BEE1-4F80-B7AE-4EAA76C8F2DD}" dt="2023-06-07T14:50:12.926" v="0" actId="27636"/>
          <ac:spMkLst>
            <pc:docMk/>
            <pc:sldMk cId="114769864" sldId="306"/>
            <ac:spMk id="3" creationId="{A5F14073-9F68-4B7E-A576-26899D58C7A9}"/>
          </ac:spMkLst>
        </pc:spChg>
      </pc:sldChg>
    </pc:docChg>
  </pc:docChgLst>
  <pc:docChgLst>
    <pc:chgData name="McCord, Stephen" userId="0b2dcabb-2731-4a77-9fa3-6f930043e368" providerId="ADAL" clId="{F93E6ABF-F48F-4989-8BEA-AB223A7A8C6C}"/>
    <pc:docChg chg="mod modSld sldOrd modMainMaster">
      <pc:chgData name="McCord, Stephen" userId="0b2dcabb-2731-4a77-9fa3-6f930043e368" providerId="ADAL" clId="{F93E6ABF-F48F-4989-8BEA-AB223A7A8C6C}" dt="2023-04-17T15:33:22.096" v="3"/>
      <pc:docMkLst>
        <pc:docMk/>
      </pc:docMkLst>
      <pc:sldChg chg="ord">
        <pc:chgData name="McCord, Stephen" userId="0b2dcabb-2731-4a77-9fa3-6f930043e368" providerId="ADAL" clId="{F93E6ABF-F48F-4989-8BEA-AB223A7A8C6C}" dt="2023-04-17T15:33:22.096" v="3"/>
        <pc:sldMkLst>
          <pc:docMk/>
          <pc:sldMk cId="783914445" sldId="294"/>
        </pc:sldMkLst>
      </pc:sldChg>
      <pc:sldMasterChg chg="addSp mod">
        <pc:chgData name="McCord, Stephen" userId="0b2dcabb-2731-4a77-9fa3-6f930043e368" providerId="ADAL" clId="{F93E6ABF-F48F-4989-8BEA-AB223A7A8C6C}" dt="2023-04-17T15:33:13.514" v="0" actId="33475"/>
        <pc:sldMasterMkLst>
          <pc:docMk/>
          <pc:sldMasterMk cId="1999713800" sldId="2147483696"/>
        </pc:sldMasterMkLst>
        <pc:spChg chg="add">
          <ac:chgData name="McCord, Stephen" userId="0b2dcabb-2731-4a77-9fa3-6f930043e368" providerId="ADAL" clId="{F93E6ABF-F48F-4989-8BEA-AB223A7A8C6C}" dt="2023-04-17T15:33:13.514" v="0" actId="33475"/>
          <ac:spMkLst>
            <pc:docMk/>
            <pc:sldMasterMk cId="1999713800" sldId="2147483696"/>
            <ac:spMk id="8" creationId="{3249CA3C-3F45-86F3-A603-F93A94EBF432}"/>
          </ac:spMkLst>
        </pc:sp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John Ciccio</a:t>
          </a:r>
        </a:p>
        <a:p>
          <a:pPr algn="ctr">
            <a:lnSpc>
              <a:spcPct val="100000"/>
            </a:lnSpc>
            <a:defRPr b="1" spc="20">
              <a:latin typeface="+mj-lt"/>
            </a:defRPr>
          </a:pPr>
          <a:r>
            <a:rPr lang="en-US" dirty="0">
              <a:solidFill>
                <a:schemeClr val="bg1"/>
              </a:solidFill>
            </a:rPr>
            <a:t>President &amp; CEO</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Joel Gerber</a:t>
          </a:r>
        </a:p>
        <a:p>
          <a:pPr algn="ctr">
            <a:lnSpc>
              <a:spcPct val="100000"/>
            </a:lnSpc>
            <a:defRPr b="1" spc="20">
              <a:latin typeface="+mj-lt"/>
            </a:defRPr>
          </a:pPr>
          <a:r>
            <a:rPr lang="en-US" dirty="0">
              <a:solidFill>
                <a:schemeClr val="bg1"/>
              </a:solidFill>
            </a:rPr>
            <a:t>VP Product IT (CTO)</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Steve McCord</a:t>
          </a:r>
          <a:br>
            <a:rPr lang="en-US" dirty="0">
              <a:solidFill>
                <a:schemeClr val="bg1"/>
              </a:solidFill>
            </a:rPr>
          </a:br>
          <a:r>
            <a:rPr lang="en-US" dirty="0">
              <a:solidFill>
                <a:schemeClr val="bg1"/>
              </a:solidFill>
            </a:rPr>
            <a:t>VP Data Strategy (CDO)</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endParaRPr lang="en-US" dirty="0">
            <a:solidFill>
              <a:schemeClr val="bg1"/>
            </a:solidFill>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19083" custScaleY="143288"/>
      <dgm:spPr>
        <a:prstGeom prst="rect">
          <a:avLst/>
        </a:prstGeom>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rotWithShape="1">
          <a:blip xmlns:r="http://schemas.openxmlformats.org/officeDocument/2006/relationships" r:embed="rId1"/>
          <a:srcRect/>
          <a:stretch>
            <a:fillRect l="-13000" r="-13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rotWithShape="1">
          <a:blip xmlns:r="http://schemas.openxmlformats.org/officeDocument/2006/relationships" r:embed="rId2"/>
          <a:srcRect/>
          <a:stretch>
            <a:fillRect l="-6000" r="-6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rotWithShape="1">
          <a:blip xmlns:r="http://schemas.openxmlformats.org/officeDocument/2006/relationships" r:embed="rId3"/>
          <a:srcRect/>
          <a:stretch>
            <a:fillRect l="-20000" r="-20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97797" y="488976"/>
          <a:ext cx="2005238" cy="241282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John Ciccio</a:t>
          </a: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President &amp; CEO</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3254" y="460948"/>
          <a:ext cx="2194559" cy="2468883"/>
        </a:xfrm>
        <a:prstGeom prst="rect">
          <a:avLst/>
        </a:prstGeom>
        <a:blipFill rotWithShape="1">
          <a:blip xmlns:r="http://schemas.openxmlformats.org/officeDocument/2006/relationships" r:embed="rId1"/>
          <a:srcRect/>
          <a:stretch>
            <a:fillRect l="-13000" r="-1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Joel Gerber</a:t>
          </a: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VP Product IT (CTO)</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3372" y="460948"/>
          <a:ext cx="2194559" cy="2468883"/>
        </a:xfrm>
        <a:prstGeom prst="rect">
          <a:avLst/>
        </a:prstGeom>
        <a:blipFill rotWithShape="1">
          <a:blip xmlns:r="http://schemas.openxmlformats.org/officeDocument/2006/relationships" r:embed="rId2"/>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Steve McCord</a:t>
          </a:r>
          <a:br>
            <a:rPr lang="en-US" sz="1400" kern="1200" dirty="0">
              <a:solidFill>
                <a:schemeClr val="bg1"/>
              </a:solidFill>
            </a:rPr>
          </a:br>
          <a:r>
            <a:rPr lang="en-US" sz="1400" kern="1200" dirty="0">
              <a:solidFill>
                <a:schemeClr val="bg1"/>
              </a:solidFill>
            </a:rPr>
            <a:t>VP Data Strategy (CDO)</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rotWithShape="1">
          <a:blip xmlns:r="http://schemas.openxmlformats.org/officeDocument/2006/relationships" r:embed="rId3"/>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endParaRPr lang="en-US" sz="1400" kern="1200" dirty="0">
            <a:solidFill>
              <a:schemeClr val="bg1"/>
            </a:solidFill>
          </a:endParaRP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2.xml.rels><?xml version="1.0" encoding="UTF-8" standalone="yes"?>
<Relationships xmlns="http://schemas.openxmlformats.org/package/2006/relationships"><Relationship Id="rId1" Type="http://schemas.openxmlformats.org/officeDocument/2006/relationships/image" Target="../media/image4.png"/></Relationships>
</file>

<file path=ppt/drawings/_rels/drawing3.xml.rels><?xml version="1.0" encoding="UTF-8" standalone="yes"?>
<Relationships xmlns="http://schemas.openxmlformats.org/package/2006/relationships"><Relationship Id="rId1" Type="http://schemas.openxmlformats.org/officeDocument/2006/relationships/image" Target="../media/image5.png"/></Relationships>
</file>

<file path=ppt/drawings/_rels/drawing4.xml.rels><?xml version="1.0" encoding="UTF-8" standalone="yes"?>
<Relationships xmlns="http://schemas.openxmlformats.org/package/2006/relationships"><Relationship Id="rId1" Type="http://schemas.openxmlformats.org/officeDocument/2006/relationships/image" Target="../media/image6.png"/></Relationships>
</file>

<file path=ppt/drawings/_rels/drawing5.xml.rels><?xml version="1.0" encoding="UTF-8" standalone="yes"?>
<Relationships xmlns="http://schemas.openxmlformats.org/package/2006/relationships"><Relationship Id="rId1" Type="http://schemas.openxmlformats.org/officeDocument/2006/relationships/image" Target="../media/image7.png"/></Relationships>
</file>

<file path=ppt/drawings/_rels/drawing6.xml.rels><?xml version="1.0" encoding="UTF-8" standalone="yes"?>
<Relationships xmlns="http://schemas.openxmlformats.org/package/2006/relationships"><Relationship Id="rId1" Type="http://schemas.openxmlformats.org/officeDocument/2006/relationships/image" Target="../media/image8.png"/></Relationships>
</file>

<file path=ppt/drawings/_rels/drawing7.xml.rels><?xml version="1.0" encoding="UTF-8" standalone="yes"?>
<Relationships xmlns="http://schemas.openxmlformats.org/package/2006/relationships"><Relationship Id="rId1" Type="http://schemas.openxmlformats.org/officeDocument/2006/relationships/image" Target="../media/image9.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0.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7A561D62-0B17-6EB2-627D-70A1CF11879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618874" cy="3650975"/>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0.67726</cdr:x>
      <cdr:y>1</cdr:y>
    </cdr:to>
    <cdr:pic>
      <cdr:nvPicPr>
        <cdr:cNvPr id="3" name="chart">
          <a:extLst xmlns:a="http://schemas.openxmlformats.org/drawingml/2006/main">
            <a:ext uri="{FF2B5EF4-FFF2-40B4-BE49-F238E27FC236}">
              <a16:creationId xmlns:a16="http://schemas.microsoft.com/office/drawing/2014/main" id="{E36B45B1-8612-B1FA-BA9F-D84C9678D06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221830" cy="3899836"/>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22364705-84A5-F2BA-B33B-03265BF6EE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280610" cy="3899836"/>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B1DFB4D0-D2D2-819B-DC0C-CF3ED1B64EE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280610" cy="3899836"/>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FC0EF47E-304C-21D5-0802-E5DB3619628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280610" cy="3899836"/>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2FECA1DC-1AEB-6BF4-7D4D-98D0570CFCC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280610" cy="3899836"/>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5C546453-E29F-1B30-AD99-48DDDDC66C3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745704" cy="3899836"/>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9AEB8BBD-42CF-8A89-0932-94C4FE76DDA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3184357" cy="3910262"/>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47022DC6-E926-8FC4-8A62-1461ACF9A5B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5145505" cy="3650975"/>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51B3876C-423E-83DB-0E99-3F3B08BCB1E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372724" cy="391026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957055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a referee, the folks in IT Security make sure everyone’s following the rules</a:t>
            </a:r>
            <a:r>
              <a:rPr lang="en-US" baseline="0" dirty="0"/>
              <a:t> of play, and holding us accountable to the expectations we have collectively.</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3270798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last line of defense, or “Goalie”.  If all other efforts have been expended, this is the person that’s ultimately on the line to stop various threats and deliver on the promises of success.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80941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the food chain, we have the Chief Information Officer.  This is our Head Coach,</a:t>
            </a:r>
            <a:r>
              <a:rPr lang="en-US" baseline="0" dirty="0"/>
              <a:t> the person who keeps us motivated, on point, on task and in the best position to succeed on behalf of the business.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240051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Hockey</a:t>
            </a:r>
            <a:r>
              <a:rPr lang="en-US" baseline="0" dirty="0"/>
              <a:t> Puck can be thought of as data.  The puck can be viewed as a threat or an opportunity depending on what part of the ice it’s on.  The same can be said for data.  </a:t>
            </a:r>
          </a:p>
          <a:p>
            <a:endParaRPr lang="en-US" baseline="0" dirty="0"/>
          </a:p>
          <a:p>
            <a:r>
              <a:rPr lang="en-US" baseline="0" dirty="0"/>
              <a:t>As DBAs, our main goal is to keep the puck out of the net / make sure our data is comprehensively, meticulously managed  </a:t>
            </a:r>
          </a:p>
          <a:p>
            <a:endParaRPr lang="en-US" baseline="0" dirty="0"/>
          </a:p>
          <a:p>
            <a:r>
              <a:rPr lang="en-US" baseline="0" dirty="0"/>
              <a:t>Our teammates on the ice out on the front line are actively trying to put the same puck in the opposing teams’ net.  </a:t>
            </a:r>
          </a:p>
          <a:p>
            <a:endParaRPr lang="en-US" baseline="0" dirty="0"/>
          </a:p>
          <a:p>
            <a:r>
              <a:rPr lang="en-US" baseline="0" dirty="0"/>
              <a:t>The training and operations folks in the back are making sure our skates are sharp, our sticks are strong, the ice is nice and smooth and our helmets are buckled.  Just like IT Systems making sure our computing network is humming along, and purring like a kitten.</a:t>
            </a:r>
          </a:p>
          <a:p>
            <a:endParaRPr lang="en-US" baseline="0" dirty="0"/>
          </a:p>
          <a:p>
            <a:r>
              <a:rPr lang="en-US" baseline="0" dirty="0"/>
              <a:t>The referees / IT Security are making sure we follow the rules, while protecting us against “the other team” breaking those same rules to cause us harm.  </a:t>
            </a:r>
          </a:p>
          <a:p>
            <a:endParaRPr lang="en-US" baseline="0" dirty="0"/>
          </a:p>
          <a:p>
            <a:r>
              <a:rPr lang="en-US" dirty="0"/>
              <a:t>Finally, we have the Head Coach / CIO who makes it all work from stem to stern, and getting all the credit for our hard work</a:t>
            </a:r>
            <a:r>
              <a:rPr lang="en-US" baseline="0" dirty="0"/>
              <a:t> along the way.</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413465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Players out of position,</a:t>
            </a:r>
            <a:r>
              <a:rPr lang="en-US" baseline="0" dirty="0"/>
              <a:t> sometimes deliberately.  </a:t>
            </a:r>
          </a:p>
          <a:p>
            <a:r>
              <a:rPr lang="en-US" baseline="0" dirty="0"/>
              <a:t>Referees responsible for goals allowed.  </a:t>
            </a:r>
          </a:p>
          <a:p>
            <a:r>
              <a:rPr lang="en-US" baseline="0" dirty="0"/>
              <a:t>Coach responsible for rule interpretation and enforcement.  </a:t>
            </a:r>
          </a:p>
          <a:p>
            <a:r>
              <a:rPr lang="en-US" baseline="0" dirty="0"/>
              <a:t>Single point of defensive responsibility on one defenseman</a:t>
            </a:r>
          </a:p>
          <a:p>
            <a:r>
              <a:rPr lang="en-US" baseline="0" dirty="0"/>
              <a:t>Implied defensive responsibility placed upon center.</a:t>
            </a:r>
          </a:p>
          <a:p>
            <a:r>
              <a:rPr lang="en-US" baseline="0" dirty="0"/>
              <a:t>Other defenseman (resources) ambiguous due to demonstrated additional aptitudes</a:t>
            </a:r>
          </a:p>
          <a:p>
            <a:r>
              <a:rPr lang="en-US" baseline="0" dirty="0"/>
              <a:t>Left wing on right side.</a:t>
            </a:r>
          </a:p>
          <a:p>
            <a:r>
              <a:rPr lang="en-US" baseline="0" dirty="0"/>
              <a:t>Right wing blocked by goalie who is out of position</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137297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Infrastructure can be confusing to an outsider, and downright intimidating even to those of us that look at it comprehensively.  Many will tell you that the data environment within that infrastructure is the most confusing of all.  The overwhelming nature of a data environment, the nuances that are inherent to it, and the care required to manage it effectively are all considerations that should be made when determining the best players on your team.  Do you want the flashy superstar that can net you 75 goals in a season (DBaaS) at an exorbitant cost?  Do you want the Center (or worse, the refs) playing goal? Or do you want a well-oiled machine, with thoughtfully placed resources that can withstand the challenges of a long season (career)……..</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414702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it’s the Stanley Cup, or</a:t>
            </a:r>
            <a:r>
              <a:rPr lang="en-US" baseline="0" dirty="0"/>
              <a:t> keeping the lights on, and the water running thus making IT seem invisible to the rest of an organization.  It’s my experience that a well-defined team with the right players out on the ice makes the difference every time.</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35067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48219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Time and time again, this has proven</a:t>
            </a:r>
            <a:r>
              <a:rPr lang="en-US" sz="1200" baseline="0" dirty="0"/>
              <a:t> to be </a:t>
            </a:r>
            <a:r>
              <a:rPr lang="en-US" sz="1200" dirty="0"/>
              <a:t>an oversimplification, and a frequently a literal interpretation of the word “Administrator”.  </a:t>
            </a:r>
          </a:p>
          <a:p>
            <a:endParaRPr lang="en-US" sz="1200" dirty="0"/>
          </a:p>
          <a:p>
            <a:r>
              <a:rPr lang="en-US" sz="1200" dirty="0"/>
              <a:t>Generally speaking, a good DBA isn’t simply born that way.  Rather, they’ve honed their skills through trial and error and have a good understanding</a:t>
            </a:r>
            <a:r>
              <a:rPr lang="en-US" sz="1200" baseline="0" dirty="0"/>
              <a:t> of the fact that despite no two database environments being the same, they all share a ton of commonalities.  </a:t>
            </a:r>
          </a:p>
          <a:p>
            <a:endParaRPr lang="en-US" sz="1200" baseline="0" dirty="0"/>
          </a:p>
          <a:p>
            <a:r>
              <a:rPr lang="en-US" sz="1200" baseline="0" dirty="0"/>
              <a:t>Recognizing that fact is a large part of what separates “a good DBA” from your standard “Admin.”</a:t>
            </a:r>
          </a:p>
          <a:p>
            <a:endParaRPr lang="en-US" sz="1200" baseline="0"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61174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159287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DBA that is</a:t>
            </a:r>
            <a:r>
              <a:rPr lang="en-US" baseline="0" dirty="0"/>
              <a:t> directly responsible for the most sensitive, critical aspects of an organization’s database environment</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51200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DBA that’s generally responsible for every other discrete aspect of the Database Environment.  He</a:t>
            </a:r>
            <a:r>
              <a:rPr lang="en-US" baseline="0" dirty="0"/>
              <a:t> answers questions on behalf of the CDO, and backs up the Prod DBA.</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88373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person on the team that’s looking for opportunities to score, and putting the puck in the opposing net</a:t>
            </a:r>
            <a:r>
              <a:rPr lang="en-US" baseline="0" dirty="0"/>
              <a:t> / coming up with solutions to make use of data as efficiently as possible</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98597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an eye on the puck as it moves around the ice, thinking ahead</a:t>
            </a:r>
            <a:r>
              <a:rPr lang="en-US" baseline="0" dirty="0"/>
              <a:t> while it (the data) moves, researching, theorizing and drawing data driven conclusions.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108613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Interacting with “customers” and developing</a:t>
            </a:r>
            <a:r>
              <a:rPr lang="en-US" baseline="0" dirty="0"/>
              <a:t> solutions to serve their needs within the bounds of the rink.  </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2968832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people in an organization with a “Data-Centric” purview, we have the folks that make sure everyone has what</a:t>
            </a:r>
            <a:r>
              <a:rPr lang="en-US" baseline="0" dirty="0"/>
              <a:t> they need, be it a server to host a DBMS or a sharp pair of skates, a new stick or some more computing resources.  Everyone wants to be friends with the Systems guys.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514717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
        <p:nvSpPr>
          <p:cNvPr id="8" name="TextBox 7">
            <a:extLst>
              <a:ext uri="{FF2B5EF4-FFF2-40B4-BE49-F238E27FC236}">
                <a16:creationId xmlns:a16="http://schemas.microsoft.com/office/drawing/2014/main" id="{3249CA3C-3F45-86F3-A603-F93A94EBF432}"/>
              </a:ext>
            </a:extLst>
          </p:cNvPr>
          <p:cNvSpPr txBox="1"/>
          <p:nvPr userDrawn="1">
            <p:extLst>
              <p:ext uri="{1162E1C5-73C7-4A58-AE30-91384D911F3F}">
                <p184:classification xmlns:p184="http://schemas.microsoft.com/office/powerpoint/2018/4/main" val="ftr"/>
              </p:ext>
            </p:extLst>
          </p:nvPr>
        </p:nvSpPr>
        <p:spPr>
          <a:xfrm>
            <a:off x="5657025" y="6705600"/>
            <a:ext cx="90646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General Business</a:t>
            </a:r>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“WHY DO WE NEED A DBA??”</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235117" y="4700016"/>
            <a:ext cx="7255042" cy="1197864"/>
          </a:xfrm>
        </p:spPr>
        <p:txBody>
          <a:bodyPr>
            <a:normAutofit/>
          </a:bodyPr>
          <a:lstStyle/>
          <a:p>
            <a:r>
              <a:rPr lang="en-US" dirty="0"/>
              <a:t>Stephen McCord</a:t>
            </a:r>
          </a:p>
          <a:p>
            <a:r>
              <a:rPr lang="en-US" sz="2000" dirty="0">
                <a:solidFill>
                  <a:schemeClr val="bg1"/>
                </a:solidFill>
              </a:rPr>
              <a:t>Chief Data Officer (AH) / Vice President, Data Strategy (MA)</a:t>
            </a:r>
          </a:p>
          <a:p>
            <a:r>
              <a:rPr lang="en-US" sz="2000" dirty="0" err="1">
                <a:solidFill>
                  <a:schemeClr val="bg1"/>
                </a:solidFill>
              </a:rPr>
              <a:t>AdherisHealth</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DATABASE DEVELOPER</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26620441"/>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10</a:t>
            </a:fld>
            <a:endParaRPr lang="en-US" b="1" cap="all" spc="100" dirty="0">
              <a:solidFill>
                <a:schemeClr val="accent2"/>
              </a:solidFill>
            </a:endParaRPr>
          </a:p>
        </p:txBody>
      </p:sp>
    </p:spTree>
    <p:extLst>
      <p:ext uri="{BB962C8B-B14F-4D97-AF65-F5344CB8AC3E}">
        <p14:creationId xmlns:p14="http://schemas.microsoft.com/office/powerpoint/2010/main" val="1872066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IT SYSTEMS</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866251065"/>
              </p:ext>
            </p:extLst>
          </p:nvPr>
        </p:nvGraphicFramePr>
        <p:xfrm>
          <a:off x="1447801" y="1937085"/>
          <a:ext cx="6817894"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spTree>
    <p:extLst>
      <p:ext uri="{BB962C8B-B14F-4D97-AF65-F5344CB8AC3E}">
        <p14:creationId xmlns:p14="http://schemas.microsoft.com/office/powerpoint/2010/main" val="206232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IT SECURITY</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427637278"/>
              </p:ext>
            </p:extLst>
          </p:nvPr>
        </p:nvGraphicFramePr>
        <p:xfrm>
          <a:off x="1447801" y="1937085"/>
          <a:ext cx="3184357" cy="3910262"/>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390737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CHIEF DATA OFFICER</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114045628"/>
              </p:ext>
            </p:extLst>
          </p:nvPr>
        </p:nvGraphicFramePr>
        <p:xfrm>
          <a:off x="1447800" y="2185945"/>
          <a:ext cx="5145505"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13</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CHIEF INFORMATION OFFICER</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2710587953"/>
              </p:ext>
            </p:extLst>
          </p:nvPr>
        </p:nvGraphicFramePr>
        <p:xfrm>
          <a:off x="1447801" y="1937085"/>
          <a:ext cx="6372725" cy="3910262"/>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14</a:t>
            </a:fld>
            <a:endParaRPr lang="en-US" b="1" cap="all" spc="100" dirty="0">
              <a:solidFill>
                <a:schemeClr val="accent2"/>
              </a:solidFill>
            </a:endParaRPr>
          </a:p>
        </p:txBody>
      </p:sp>
    </p:spTree>
    <p:extLst>
      <p:ext uri="{BB962C8B-B14F-4D97-AF65-F5344CB8AC3E}">
        <p14:creationId xmlns:p14="http://schemas.microsoft.com/office/powerpoint/2010/main" val="192989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09AF-A198-5584-423A-62E57BE80153}"/>
              </a:ext>
            </a:extLst>
          </p:cNvPr>
          <p:cNvSpPr>
            <a:spLocks noGrp="1"/>
          </p:cNvSpPr>
          <p:nvPr>
            <p:ph type="title"/>
          </p:nvPr>
        </p:nvSpPr>
        <p:spPr/>
        <p:txBody>
          <a:bodyPr/>
          <a:lstStyle/>
          <a:p>
            <a:r>
              <a:rPr lang="en-US" dirty="0"/>
              <a:t>TEAMWORK</a:t>
            </a:r>
          </a:p>
        </p:txBody>
      </p:sp>
      <p:pic>
        <p:nvPicPr>
          <p:cNvPr id="6" name="Content Placeholder 5">
            <a:extLst>
              <a:ext uri="{FF2B5EF4-FFF2-40B4-BE49-F238E27FC236}">
                <a16:creationId xmlns:a16="http://schemas.microsoft.com/office/drawing/2014/main" id="{787EDA39-B159-E538-206A-968AB60DBE19}"/>
              </a:ext>
            </a:extLst>
          </p:cNvPr>
          <p:cNvPicPr>
            <a:picLocks noGrp="1" noChangeAspect="1"/>
          </p:cNvPicPr>
          <p:nvPr>
            <p:ph idx="1"/>
          </p:nvPr>
        </p:nvPicPr>
        <p:blipFill>
          <a:blip r:embed="rId3"/>
          <a:stretch>
            <a:fillRect/>
          </a:stretch>
        </p:blipFill>
        <p:spPr>
          <a:xfrm>
            <a:off x="3441032" y="1404999"/>
            <a:ext cx="4776535" cy="4670977"/>
          </a:xfrm>
        </p:spPr>
      </p:pic>
      <p:sp>
        <p:nvSpPr>
          <p:cNvPr id="4" name="Slide Number Placeholder 3">
            <a:extLst>
              <a:ext uri="{FF2B5EF4-FFF2-40B4-BE49-F238E27FC236}">
                <a16:creationId xmlns:a16="http://schemas.microsoft.com/office/drawing/2014/main" id="{F4AAF4FD-3616-70C9-0364-4330D2E8543C}"/>
              </a:ext>
            </a:extLst>
          </p:cNvPr>
          <p:cNvSpPr>
            <a:spLocks noGrp="1"/>
          </p:cNvSpPr>
          <p:nvPr>
            <p:ph type="sldNum" sz="quarter" idx="12"/>
          </p:nvPr>
        </p:nvSpPr>
        <p:spPr/>
        <p:txBody>
          <a:bodyPr/>
          <a:lstStyle/>
          <a:p>
            <a:fld id="{D8DA9DAA-006C-4F4B-980E-E3DF019B24E2}" type="slidenum">
              <a:rPr lang="en-US" smtClean="0"/>
              <a:t>15</a:t>
            </a:fld>
            <a:endParaRPr lang="en-US" dirty="0"/>
          </a:p>
        </p:txBody>
      </p:sp>
    </p:spTree>
    <p:extLst>
      <p:ext uri="{BB962C8B-B14F-4D97-AF65-F5344CB8AC3E}">
        <p14:creationId xmlns:p14="http://schemas.microsoft.com/office/powerpoint/2010/main" val="85407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09AF-A198-5584-423A-62E57BE80153}"/>
              </a:ext>
            </a:extLst>
          </p:cNvPr>
          <p:cNvSpPr>
            <a:spLocks noGrp="1"/>
          </p:cNvSpPr>
          <p:nvPr>
            <p:ph type="title"/>
          </p:nvPr>
        </p:nvSpPr>
        <p:spPr/>
        <p:txBody>
          <a:bodyPr/>
          <a:lstStyle/>
          <a:p>
            <a:r>
              <a:rPr lang="en-US" dirty="0"/>
              <a:t>CHAOS</a:t>
            </a:r>
          </a:p>
        </p:txBody>
      </p:sp>
      <p:sp>
        <p:nvSpPr>
          <p:cNvPr id="4" name="Slide Number Placeholder 3">
            <a:extLst>
              <a:ext uri="{FF2B5EF4-FFF2-40B4-BE49-F238E27FC236}">
                <a16:creationId xmlns:a16="http://schemas.microsoft.com/office/drawing/2014/main" id="{F4AAF4FD-3616-70C9-0364-4330D2E8543C}"/>
              </a:ext>
            </a:extLst>
          </p:cNvPr>
          <p:cNvSpPr>
            <a:spLocks noGrp="1"/>
          </p:cNvSpPr>
          <p:nvPr>
            <p:ph type="sldNum" sz="quarter" idx="12"/>
          </p:nvPr>
        </p:nvSpPr>
        <p:spPr/>
        <p:txBody>
          <a:bodyPr/>
          <a:lstStyle/>
          <a:p>
            <a:fld id="{D8DA9DAA-006C-4F4B-980E-E3DF019B24E2}" type="slidenum">
              <a:rPr lang="en-US" smtClean="0"/>
              <a:t>16</a:t>
            </a:fld>
            <a:endParaRPr lang="en-US" dirty="0"/>
          </a:p>
        </p:txBody>
      </p:sp>
      <p:sp>
        <p:nvSpPr>
          <p:cNvPr id="3" name="Content Placeholder 2">
            <a:extLst>
              <a:ext uri="{FF2B5EF4-FFF2-40B4-BE49-F238E27FC236}">
                <a16:creationId xmlns:a16="http://schemas.microsoft.com/office/drawing/2014/main" id="{2C6C0E92-3749-016B-4B90-D39B88F45E0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B9518CB-F4A5-D6A7-5CB1-851ADBEC56E1}"/>
              </a:ext>
            </a:extLst>
          </p:cNvPr>
          <p:cNvPicPr>
            <a:picLocks noChangeAspect="1"/>
          </p:cNvPicPr>
          <p:nvPr/>
        </p:nvPicPr>
        <p:blipFill>
          <a:blip r:embed="rId3"/>
          <a:stretch>
            <a:fillRect/>
          </a:stretch>
        </p:blipFill>
        <p:spPr>
          <a:xfrm>
            <a:off x="753676" y="1821941"/>
            <a:ext cx="10364409" cy="4351338"/>
          </a:xfrm>
          <a:prstGeom prst="rect">
            <a:avLst/>
          </a:prstGeom>
        </p:spPr>
      </p:pic>
    </p:spTree>
    <p:extLst>
      <p:ext uri="{BB962C8B-B14F-4D97-AF65-F5344CB8AC3E}">
        <p14:creationId xmlns:p14="http://schemas.microsoft.com/office/powerpoint/2010/main" val="406708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09AF-A198-5584-423A-62E57BE80153}"/>
              </a:ext>
            </a:extLst>
          </p:cNvPr>
          <p:cNvSpPr>
            <a:spLocks noGrp="1"/>
          </p:cNvSpPr>
          <p:nvPr>
            <p:ph type="title"/>
          </p:nvPr>
        </p:nvSpPr>
        <p:spPr/>
        <p:txBody>
          <a:bodyPr/>
          <a:lstStyle/>
          <a:p>
            <a:r>
              <a:rPr lang="en-US" dirty="0"/>
              <a:t>ORDER WITHIN CHAOS</a:t>
            </a:r>
          </a:p>
        </p:txBody>
      </p:sp>
      <p:sp>
        <p:nvSpPr>
          <p:cNvPr id="4" name="Slide Number Placeholder 3">
            <a:extLst>
              <a:ext uri="{FF2B5EF4-FFF2-40B4-BE49-F238E27FC236}">
                <a16:creationId xmlns:a16="http://schemas.microsoft.com/office/drawing/2014/main" id="{F4AAF4FD-3616-70C9-0364-4330D2E8543C}"/>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7" name="Content Placeholder 6">
            <a:extLst>
              <a:ext uri="{FF2B5EF4-FFF2-40B4-BE49-F238E27FC236}">
                <a16:creationId xmlns:a16="http://schemas.microsoft.com/office/drawing/2014/main" id="{C259F916-E9C8-DF6F-98B4-9E1E0D6AEE5A}"/>
              </a:ext>
            </a:extLst>
          </p:cNvPr>
          <p:cNvPicPr>
            <a:picLocks noGrp="1" noChangeAspect="1"/>
          </p:cNvPicPr>
          <p:nvPr>
            <p:ph idx="1"/>
          </p:nvPr>
        </p:nvPicPr>
        <p:blipFill>
          <a:blip r:embed="rId3"/>
          <a:stretch>
            <a:fillRect/>
          </a:stretch>
        </p:blipFill>
        <p:spPr>
          <a:xfrm>
            <a:off x="838200" y="1282832"/>
            <a:ext cx="10209551" cy="5278687"/>
          </a:xfrm>
        </p:spPr>
      </p:pic>
    </p:spTree>
    <p:extLst>
      <p:ext uri="{BB962C8B-B14F-4D97-AF65-F5344CB8AC3E}">
        <p14:creationId xmlns:p14="http://schemas.microsoft.com/office/powerpoint/2010/main" val="215649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fontScale="90000"/>
          </a:bodyPr>
          <a:lstStyle/>
          <a:p>
            <a:r>
              <a:rPr lang="en-US" dirty="0"/>
              <a:t>WE’RE ALL SHOOTING FOR SOMETHING</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366778179"/>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18</a:t>
            </a:fld>
            <a:endParaRPr lang="en-US" b="1" cap="all" spc="100" dirty="0">
              <a:solidFill>
                <a:schemeClr val="accent2"/>
              </a:solidFill>
            </a:endParaRPr>
          </a:p>
        </p:txBody>
      </p:sp>
    </p:spTree>
    <p:extLst>
      <p:ext uri="{BB962C8B-B14F-4D97-AF65-F5344CB8AC3E}">
        <p14:creationId xmlns:p14="http://schemas.microsoft.com/office/powerpoint/2010/main" val="110350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88272316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11/10/2021</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16" name="TextBox 15">
            <a:extLst>
              <a:ext uri="{FF2B5EF4-FFF2-40B4-BE49-F238E27FC236}">
                <a16:creationId xmlns:a16="http://schemas.microsoft.com/office/drawing/2014/main" id="{569EF178-94B2-E1BE-E3C5-CAC30BF5BD40}"/>
              </a:ext>
            </a:extLst>
          </p:cNvPr>
          <p:cNvSpPr txBox="1"/>
          <p:nvPr/>
        </p:nvSpPr>
        <p:spPr>
          <a:xfrm>
            <a:off x="9047747" y="4872789"/>
            <a:ext cx="2189748" cy="738664"/>
          </a:xfrm>
          <a:prstGeom prst="rect">
            <a:avLst/>
          </a:prstGeom>
          <a:noFill/>
        </p:spPr>
        <p:txBody>
          <a:bodyPr wrap="square" rtlCol="0">
            <a:spAutoFit/>
          </a:bodyPr>
          <a:lstStyle/>
          <a:p>
            <a:r>
              <a:rPr lang="en-US" sz="1400" b="1" spc="20" dirty="0">
                <a:solidFill>
                  <a:prstClr val="white"/>
                </a:solidFill>
                <a:latin typeface="Univers"/>
              </a:rPr>
              <a:t>Tim Thomas</a:t>
            </a:r>
          </a:p>
          <a:p>
            <a:r>
              <a:rPr lang="en-US" sz="1400" b="1" spc="20" dirty="0">
                <a:solidFill>
                  <a:prstClr val="white"/>
                </a:solidFill>
                <a:latin typeface="Univers"/>
              </a:rPr>
              <a:t>2011 Stanley Cup Champion</a:t>
            </a:r>
          </a:p>
        </p:txBody>
      </p:sp>
      <p:pic>
        <p:nvPicPr>
          <p:cNvPr id="20" name="Picture 19" descr="A person in a suit smiling&#10;&#10;Description automatically generated with low confidence">
            <a:extLst>
              <a:ext uri="{FF2B5EF4-FFF2-40B4-BE49-F238E27FC236}">
                <a16:creationId xmlns:a16="http://schemas.microsoft.com/office/drawing/2014/main" id="{6404D1BE-BAC0-2E36-DB38-164BD1FA6498}"/>
              </a:ext>
            </a:extLst>
          </p:cNvPr>
          <p:cNvPicPr>
            <a:picLocks noChangeAspect="1"/>
          </p:cNvPicPr>
          <p:nvPr/>
        </p:nvPicPr>
        <p:blipFill>
          <a:blip r:embed="rId7"/>
          <a:stretch>
            <a:fillRect/>
          </a:stretch>
        </p:blipFill>
        <p:spPr>
          <a:xfrm>
            <a:off x="658368" y="2286000"/>
            <a:ext cx="2422165" cy="2445003"/>
          </a:xfrm>
          <a:prstGeom prst="rect">
            <a:avLst/>
          </a:prstGeom>
        </p:spPr>
      </p:pic>
    </p:spTree>
    <p:extLst>
      <p:ext uri="{BB962C8B-B14F-4D97-AF65-F5344CB8AC3E}">
        <p14:creationId xmlns:p14="http://schemas.microsoft.com/office/powerpoint/2010/main" val="227002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Who?</a:t>
            </a:r>
          </a:p>
          <a:p>
            <a:pPr algn="r"/>
            <a:r>
              <a:rPr lang="en-US" sz="1800" dirty="0">
                <a:solidFill>
                  <a:schemeClr val="bg1"/>
                </a:solidFill>
              </a:rPr>
              <a:t>Who Else?</a:t>
            </a:r>
          </a:p>
          <a:p>
            <a:pPr algn="r"/>
            <a:r>
              <a:rPr lang="en-US" sz="1800" dirty="0">
                <a:solidFill>
                  <a:schemeClr val="bg1"/>
                </a:solidFill>
              </a:rPr>
              <a:t>Where?</a:t>
            </a:r>
          </a:p>
          <a:p>
            <a:pPr algn="r"/>
            <a:r>
              <a:rPr lang="en-US" sz="1800" dirty="0">
                <a:solidFill>
                  <a:schemeClr val="bg1"/>
                </a:solidFill>
              </a:rPr>
              <a:t>How?</a:t>
            </a:r>
          </a:p>
          <a:p>
            <a:pPr algn="r"/>
            <a:r>
              <a:rPr lang="en-US" dirty="0"/>
              <a:t>Why?</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11/10/2021</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11/10/2021</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WHY DO WE NEED A DBA??</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steve.mccord@adherishealth.com</a:t>
            </a:r>
          </a:p>
          <a:p>
            <a:r>
              <a:rPr lang="en-US" dirty="0"/>
              <a:t>www.adherishealth.com</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What’s a DBA?</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A Database Administrator (DBA) is an IT professional that’s responsible for the Confidentiality, Integrity, and Availability of an organization’s dat</a:t>
            </a:r>
            <a:r>
              <a:rPr lang="en-US" dirty="0"/>
              <a:t>a assets.  </a:t>
            </a:r>
          </a:p>
          <a:p>
            <a:pPr>
              <a:lnSpc>
                <a:spcPct val="100000"/>
              </a:lnSpc>
            </a:pPr>
            <a:endParaRPr lang="en-US" dirty="0"/>
          </a:p>
          <a:p>
            <a:r>
              <a:rPr lang="en-US" dirty="0"/>
              <a:t>Using various learned techniques and tricks of the IT trade, we ensure that the right people are able to get the right stuff when they need it.</a:t>
            </a:r>
            <a:endParaRPr lang="en-US" sz="2000" dirty="0"/>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11/10/2021</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Why do we need a dba?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What’s a DBA? (cont.)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sz="2000" dirty="0"/>
              <a:t>In today’s “*</a:t>
            </a:r>
            <a:r>
              <a:rPr lang="en-US" sz="2000" dirty="0" err="1"/>
              <a:t>aaS</a:t>
            </a:r>
            <a:r>
              <a:rPr lang="en-US" sz="2000" dirty="0"/>
              <a:t>” landscape, you’ll find no shortage of people trying to sell you on the idea that you can cut corners and save cost when it comes to comprehensive management of your enterprise database footprint.  </a:t>
            </a: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11/10/2021</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Why do we need a dba?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2602531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WHO ARE THE PLAYERS?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PRODUCTION DBA</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3903648011"/>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32826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PRINCIPAL / LEAD DBA</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3481614237"/>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194074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DATA / DATABASE ENGINEER</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049457111"/>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77286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DATA SCIENTIST</a:t>
            </a:r>
            <a:endParaRPr lang="en-US" sz="5400" dirty="0"/>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404431435"/>
              </p:ext>
            </p:extLst>
          </p:nvPr>
        </p:nvGraphicFramePr>
        <p:xfrm>
          <a:off x="1447801" y="1937085"/>
          <a:ext cx="3280610" cy="3899836"/>
        </p:xfrm>
        <a:graphic>
          <a:graphicData uri="http://schemas.openxmlformats.org/drawingml/2006/chart">
            <c:chart xmlns:c="http://schemas.openxmlformats.org/drawingml/2006/chart" xmlns:r="http://schemas.openxmlformats.org/officeDocument/2006/relationships" r:id="rId3"/>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9</a:t>
            </a:fld>
            <a:endParaRPr lang="en-US" b="1" cap="all" spc="100" dirty="0">
              <a:solidFill>
                <a:schemeClr val="accent2"/>
              </a:solidFill>
            </a:endParaRPr>
          </a:p>
        </p:txBody>
      </p:sp>
    </p:spTree>
    <p:extLst>
      <p:ext uri="{BB962C8B-B14F-4D97-AF65-F5344CB8AC3E}">
        <p14:creationId xmlns:p14="http://schemas.microsoft.com/office/powerpoint/2010/main" val="169945227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71af3243-3dd4-4a8d-8c0d-dd76da1f02a5"/>
    <ds:schemaRef ds:uri="http://purl.org/dc/elements/1.1/"/>
    <ds:schemaRef ds:uri="http://purl.org/dc/dcmitype/"/>
    <ds:schemaRef ds:uri="http://schemas.microsoft.com/office/2006/metadata/properties"/>
    <ds:schemaRef ds:uri="http://schemas.microsoft.com/office/2006/documentManagement/types"/>
    <ds:schemaRef ds:uri="http://schemas.openxmlformats.org/package/2006/metadata/core-properties"/>
    <ds:schemaRef ds:uri="16c05727-aa75-4e4a-9b5f-8a80a1165891"/>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{CAF0BEE8-4872-4E7B-BDCA-B6BB0466D2AC}tf89338750_win32</Template>
  <TotalTime>4489</TotalTime>
  <Words>1161</Words>
  <Application>Microsoft Office PowerPoint</Application>
  <PresentationFormat>Widescreen</PresentationFormat>
  <Paragraphs>121</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Univers</vt:lpstr>
      <vt:lpstr>GradientUnivers</vt:lpstr>
      <vt:lpstr>“WHY DO WE NEED A DBA??”</vt:lpstr>
      <vt:lpstr>Agenda</vt:lpstr>
      <vt:lpstr>What’s a DBA?</vt:lpstr>
      <vt:lpstr>What’s a DBA? (cont.)</vt:lpstr>
      <vt:lpstr>WHO ARE THE PLAYERS?</vt:lpstr>
      <vt:lpstr>PRODUCTION DBA</vt:lpstr>
      <vt:lpstr>PRINCIPAL / LEAD DBA</vt:lpstr>
      <vt:lpstr>DATA / DATABASE ENGINEER</vt:lpstr>
      <vt:lpstr>DATA SCIENTIST</vt:lpstr>
      <vt:lpstr>DATABASE DEVELOPER</vt:lpstr>
      <vt:lpstr>IT SYSTEMS</vt:lpstr>
      <vt:lpstr>IT SECURITY</vt:lpstr>
      <vt:lpstr>CHIEF DATA OFFICER</vt:lpstr>
      <vt:lpstr>CHIEF INFORMATION OFFICER</vt:lpstr>
      <vt:lpstr>TEAMWORK</vt:lpstr>
      <vt:lpstr>CHAOS</vt:lpstr>
      <vt:lpstr>ORDER WITHIN CHAOS</vt:lpstr>
      <vt:lpstr>WE’RE ALL SHOOTING FOR SOMETHING</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 WE NEED A DBA??”</dc:title>
  <dc:creator>Stephen McCord</dc:creator>
  <cp:lastModifiedBy>McCord, Stephen</cp:lastModifiedBy>
  <cp:revision>8</cp:revision>
  <dcterms:created xsi:type="dcterms:W3CDTF">2023-04-14T17:46:20Z</dcterms:created>
  <dcterms:modified xsi:type="dcterms:W3CDTF">2023-06-07T19:28:42Z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3c69870-6a80-4e4b-8783-065f63e27782_Enabled">
    <vt:lpwstr>true</vt:lpwstr>
  </property>
  <property fmtid="{D5CDD505-2E9C-101B-9397-08002B2CF9AE}" pid="4" name="MSIP_Label_f3c69870-6a80-4e4b-8783-065f63e27782_SetDate">
    <vt:lpwstr>2023-04-17T15:33:13Z</vt:lpwstr>
  </property>
  <property fmtid="{D5CDD505-2E9C-101B-9397-08002B2CF9AE}" pid="5" name="MSIP_Label_f3c69870-6a80-4e4b-8783-065f63e27782_Method">
    <vt:lpwstr>Privileged</vt:lpwstr>
  </property>
  <property fmtid="{D5CDD505-2E9C-101B-9397-08002B2CF9AE}" pid="6" name="MSIP_Label_f3c69870-6a80-4e4b-8783-065f63e27782_Name">
    <vt:lpwstr>General Business</vt:lpwstr>
  </property>
  <property fmtid="{D5CDD505-2E9C-101B-9397-08002B2CF9AE}" pid="7" name="MSIP_Label_f3c69870-6a80-4e4b-8783-065f63e27782_SiteId">
    <vt:lpwstr>8d4826a0-e24c-40fe-b5f1-e4c5d7fce467</vt:lpwstr>
  </property>
  <property fmtid="{D5CDD505-2E9C-101B-9397-08002B2CF9AE}" pid="8" name="MSIP_Label_f3c69870-6a80-4e4b-8783-065f63e27782_ActionId">
    <vt:lpwstr>3dcf75a4-4c94-42fd-96b5-693bb748b953</vt:lpwstr>
  </property>
  <property fmtid="{D5CDD505-2E9C-101B-9397-08002B2CF9AE}" pid="9" name="MSIP_Label_f3c69870-6a80-4e4b-8783-065f63e27782_ContentBits">
    <vt:lpwstr>2</vt:lpwstr>
  </property>
  <property fmtid="{D5CDD505-2E9C-101B-9397-08002B2CF9AE}" pid="10" name="ClassificationContentMarkingFooterLocations">
    <vt:lpwstr>GradientUnivers:8</vt:lpwstr>
  </property>
  <property fmtid="{D5CDD505-2E9C-101B-9397-08002B2CF9AE}" pid="11" name="ClassificationContentMarkingFooterText">
    <vt:lpwstr>General Business</vt:lpwstr>
  </property>
</Properties>
</file>